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3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Haz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Saludos</a:t>
            </a:r>
            <a:r>
              <a:rPr lang="en-US" dirty="0" smtClean="0"/>
              <a:t>, </a:t>
            </a:r>
            <a:r>
              <a:rPr lang="en-US" dirty="0" err="1" smtClean="0"/>
              <a:t>Despedidas</a:t>
            </a:r>
            <a:r>
              <a:rPr lang="en-US" dirty="0" smtClean="0"/>
              <a:t> y </a:t>
            </a:r>
            <a:r>
              <a:rPr lang="en-US" dirty="0" err="1"/>
              <a:t>P</a:t>
            </a:r>
            <a:r>
              <a:rPr lang="en-US" dirty="0" err="1" smtClean="0"/>
              <a:t>resentaciones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08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63959" y="693123"/>
            <a:ext cx="8686800" cy="12103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PA" altLang="en-US" sz="3200" u="sng" dirty="0">
                <a:latin typeface="Rockwell" panose="02060603020205020403" pitchFamily="18" charset="0"/>
              </a:rPr>
              <a:t>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/>
            </a:r>
            <a:br>
              <a:rPr lang="es-PA" altLang="en-US" sz="3200" u="sng" dirty="0" smtClean="0">
                <a:latin typeface="Rockwell" panose="02060603020205020403" pitchFamily="18" charset="0"/>
              </a:rPr>
            </a:br>
            <a:r>
              <a:rPr lang="es-PA" altLang="en-US" sz="3200" u="sng" dirty="0" smtClean="0">
                <a:latin typeface="Rockwell" panose="02060603020205020403" pitchFamily="18" charset="0"/>
              </a:rPr>
              <a:t>Haz Ahora</a:t>
            </a:r>
            <a:br>
              <a:rPr lang="es-PA" altLang="en-US" sz="3200" u="sng" dirty="0" smtClean="0">
                <a:latin typeface="Rockwell" panose="02060603020205020403" pitchFamily="18" charset="0"/>
              </a:rPr>
            </a:br>
            <a:r>
              <a:rPr lang="es-PA" altLang="en-US" sz="3200" u="sng" dirty="0" smtClean="0">
                <a:latin typeface="Rockwell" panose="02060603020205020403" pitchFamily="18" charset="0"/>
              </a:rPr>
              <a:t>Hoy </a:t>
            </a:r>
            <a:r>
              <a:rPr lang="es-PA" altLang="en-US" sz="3200" u="sng" dirty="0">
                <a:latin typeface="Rockwell" panose="02060603020205020403" pitchFamily="18" charset="0"/>
              </a:rPr>
              <a:t>es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lunes, </a:t>
            </a:r>
            <a:r>
              <a:rPr lang="es-PA" altLang="en-US" sz="3200" u="sng" dirty="0">
                <a:latin typeface="Rockwell" panose="02060603020205020403" pitchFamily="18" charset="0"/>
              </a:rPr>
              <a:t>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21 </a:t>
            </a:r>
            <a:r>
              <a:rPr lang="es-PA" altLang="en-US" sz="3200" u="sng" dirty="0">
                <a:latin typeface="Rockwell" panose="02060603020205020403" pitchFamily="18" charset="0"/>
              </a:rPr>
              <a:t>de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septiembre</a:t>
            </a:r>
            <a:endParaRPr lang="es-PA" altLang="en-US" sz="3200" u="sng" dirty="0">
              <a:latin typeface="Rockwell" panose="02060603020205020403" pitchFamily="18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54967" y="2057400"/>
            <a:ext cx="8077200" cy="335435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PA" altLang="en-US" sz="2800" dirty="0">
                <a:solidFill>
                  <a:srgbClr val="595959"/>
                </a:solidFill>
              </a:rPr>
              <a:t>Como estas cuando: </a:t>
            </a:r>
            <a:r>
              <a:rPr lang="es-PA" altLang="en-US" dirty="0" smtClean="0">
                <a:solidFill>
                  <a:srgbClr val="595959"/>
                </a:solidFill>
              </a:rPr>
              <a:t>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ace a test:  </a:t>
            </a:r>
            <a:r>
              <a:rPr lang="en-US" altLang="en-US" sz="2800" dirty="0" err="1">
                <a:solidFill>
                  <a:srgbClr val="595959"/>
                </a:solidFill>
              </a:rPr>
              <a:t>Estoy</a:t>
            </a:r>
            <a:r>
              <a:rPr lang="en-US" altLang="en-US" sz="2800" dirty="0">
                <a:solidFill>
                  <a:srgbClr val="595959"/>
                </a:solidFill>
              </a:rPr>
              <a:t> ____________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are grounded: </a:t>
            </a:r>
            <a:r>
              <a:rPr lang="en-US" altLang="en-US" sz="2800" dirty="0" err="1">
                <a:solidFill>
                  <a:srgbClr val="595959"/>
                </a:solidFill>
              </a:rPr>
              <a:t>Estoy</a:t>
            </a:r>
            <a:r>
              <a:rPr lang="en-US" altLang="en-US" sz="2800" dirty="0">
                <a:solidFill>
                  <a:srgbClr val="595959"/>
                </a:solidFill>
              </a:rPr>
              <a:t> ___________ 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attend your little sister’s school play: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Your best friend moves away: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Someone cuts in front of you in the lunch line:</a:t>
            </a:r>
          </a:p>
        </p:txBody>
      </p:sp>
      <p:pic>
        <p:nvPicPr>
          <p:cNvPr id="3074" name="Picture 2" descr="http://memeandote.com/media/created/aaod1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5540"/>
          <a:stretch/>
        </p:blipFill>
        <p:spPr bwMode="auto">
          <a:xfrm>
            <a:off x="8714791" y="2609086"/>
            <a:ext cx="2332653" cy="29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3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45298" y="772432"/>
            <a:ext cx="8686800" cy="1241425"/>
          </a:xfrm>
        </p:spPr>
        <p:txBody>
          <a:bodyPr/>
          <a:lstStyle/>
          <a:p>
            <a:pPr eaLnBrk="1" hangingPunct="1"/>
            <a:r>
              <a:rPr lang="es-PA" altLang="en-US" sz="3200" u="sng" dirty="0">
                <a:latin typeface="Rockwell" panose="02060603020205020403" pitchFamily="18" charset="0"/>
              </a:rPr>
              <a:t>Haz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Ahora  </a:t>
            </a:r>
            <a:r>
              <a:rPr lang="es-PA" altLang="en-US" sz="3200" u="sng" dirty="0">
                <a:latin typeface="Rockwell" panose="02060603020205020403" pitchFamily="18" charset="0"/>
              </a:rPr>
              <a:t/>
            </a:r>
            <a:br>
              <a:rPr lang="es-PA" altLang="en-US" sz="3200" u="sng" dirty="0">
                <a:latin typeface="Rockwell" panose="02060603020205020403" pitchFamily="18" charset="0"/>
              </a:rPr>
            </a:br>
            <a:r>
              <a:rPr lang="es-PA" altLang="en-US" sz="3200" u="sng" dirty="0">
                <a:latin typeface="Rockwell" panose="02060603020205020403" pitchFamily="18" charset="0"/>
              </a:rPr>
              <a:t> Hoy es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martes</a:t>
            </a:r>
            <a:r>
              <a:rPr lang="es-PA" altLang="en-US" sz="3200" u="sng" dirty="0">
                <a:latin typeface="Rockwell" panose="02060603020205020403" pitchFamily="18" charset="0"/>
              </a:rPr>
              <a:t>, 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22 </a:t>
            </a:r>
            <a:r>
              <a:rPr lang="es-PA" altLang="en-US" sz="3200" u="sng" dirty="0">
                <a:latin typeface="Rockwell" panose="02060603020205020403" pitchFamily="18" charset="0"/>
              </a:rPr>
              <a:t>de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septiembre</a:t>
            </a:r>
            <a:endParaRPr lang="es-PA" altLang="en-US" sz="3200" u="sng" dirty="0">
              <a:latin typeface="Rockwell" panose="02060603020205020403" pitchFamily="18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64906" y="2013857"/>
            <a:ext cx="7239000" cy="3810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PA" altLang="en-US" sz="2800" dirty="0">
                <a:solidFill>
                  <a:srgbClr val="595959"/>
                </a:solidFill>
              </a:rPr>
              <a:t>Cómo estás cuando: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PA" altLang="en-US" sz="2800" dirty="0">
                <a:solidFill>
                  <a:srgbClr val="595959"/>
                </a:solidFill>
              </a:rPr>
              <a:t>I</a:t>
            </a:r>
            <a:r>
              <a:rPr lang="en-US" altLang="en-US" sz="2800" dirty="0" err="1">
                <a:solidFill>
                  <a:srgbClr val="595959"/>
                </a:solidFill>
              </a:rPr>
              <a:t>ts</a:t>
            </a:r>
            <a:r>
              <a:rPr lang="en-US" altLang="en-US" sz="2800" dirty="0">
                <a:solidFill>
                  <a:srgbClr val="595959"/>
                </a:solidFill>
              </a:rPr>
              <a:t> rainy outside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have to wake up early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get invited to the dance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see a monkey driving a car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You have the flu. </a:t>
            </a:r>
          </a:p>
        </p:txBody>
      </p:sp>
      <p:pic>
        <p:nvPicPr>
          <p:cNvPr id="2050" name="Picture 2" descr="http://www.quickmeme.com/img/97/9727c938882bf53e6758acc47d1a79f92c78409412f24f470d0b9e135b8b3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24" y="2614787"/>
            <a:ext cx="2294521" cy="349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3135" y="789538"/>
            <a:ext cx="8686800" cy="1241425"/>
          </a:xfrm>
        </p:spPr>
        <p:txBody>
          <a:bodyPr/>
          <a:lstStyle/>
          <a:p>
            <a:pPr eaLnBrk="1" hangingPunct="1"/>
            <a:r>
              <a:rPr lang="es-PA" altLang="en-US" sz="3200" u="sng" dirty="0">
                <a:latin typeface="Rockwell" panose="02060603020205020403" pitchFamily="18" charset="0"/>
              </a:rPr>
              <a:t>Haz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Ahora </a:t>
            </a:r>
            <a:r>
              <a:rPr lang="es-PA" altLang="en-US" sz="3200" u="sng" dirty="0">
                <a:latin typeface="Rockwell" panose="02060603020205020403" pitchFamily="18" charset="0"/>
              </a:rPr>
              <a:t/>
            </a:r>
            <a:br>
              <a:rPr lang="es-PA" altLang="en-US" sz="3200" u="sng" dirty="0">
                <a:latin typeface="Rockwell" panose="02060603020205020403" pitchFamily="18" charset="0"/>
              </a:rPr>
            </a:br>
            <a:r>
              <a:rPr lang="es-PA" altLang="en-US" sz="3200" u="sng" dirty="0">
                <a:latin typeface="Rockwell" panose="02060603020205020403" pitchFamily="18" charset="0"/>
              </a:rPr>
              <a:t> Hoy es </a:t>
            </a:r>
            <a:r>
              <a:rPr lang="es-PA" altLang="en-US" sz="3200" u="sng" dirty="0" err="1" smtClean="0">
                <a:latin typeface="Rockwell" panose="02060603020205020403" pitchFamily="18" charset="0"/>
              </a:rPr>
              <a:t>miercoles</a:t>
            </a:r>
            <a:r>
              <a:rPr lang="es-PA" altLang="en-US" sz="3200" u="sng" dirty="0">
                <a:latin typeface="Rockwell" panose="02060603020205020403" pitchFamily="18" charset="0"/>
              </a:rPr>
              <a:t>, 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23 </a:t>
            </a:r>
            <a:r>
              <a:rPr lang="es-PA" altLang="en-US" sz="3200" u="sng" dirty="0">
                <a:latin typeface="Rockwell" panose="02060603020205020403" pitchFamily="18" charset="0"/>
              </a:rPr>
              <a:t>de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septiembre</a:t>
            </a:r>
            <a:endParaRPr lang="es-PA" altLang="en-US" sz="3200" u="sng" dirty="0">
              <a:latin typeface="Rockwell" panose="02060603020205020403" pitchFamily="18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43135" y="2030963"/>
            <a:ext cx="7467600" cy="3810000"/>
          </a:xfrm>
        </p:spPr>
        <p:txBody>
          <a:bodyPr rtlCol="0">
            <a:normAutofit/>
          </a:bodyPr>
          <a:lstStyle/>
          <a:p>
            <a:pPr marL="609600" indent="-60960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P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Llena el espacio con una palabra logica: 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noches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se llama ________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 pronto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Como __________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Tengo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_____________.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8" y="2777807"/>
            <a:ext cx="2966648" cy="26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0" y="609600"/>
            <a:ext cx="8077200" cy="1219200"/>
          </a:xfrm>
        </p:spPr>
        <p:txBody>
          <a:bodyPr/>
          <a:lstStyle/>
          <a:p>
            <a:pPr eaLnBrk="1" hangingPunct="1"/>
            <a:r>
              <a:rPr lang="es-PA" altLang="en-US" sz="3200" u="sng">
                <a:latin typeface="Rockwell" panose="02060603020205020403" pitchFamily="18" charset="0"/>
              </a:rPr>
              <a:t>Haz Ahora</a:t>
            </a:r>
            <a:br>
              <a:rPr lang="es-PA" altLang="en-US" sz="3200" u="sng">
                <a:latin typeface="Rockwell" panose="02060603020205020403" pitchFamily="18" charset="0"/>
              </a:rPr>
            </a:br>
            <a:r>
              <a:rPr lang="es-PA" altLang="en-US" sz="3200" u="sng">
                <a:latin typeface="Rockwell" panose="02060603020205020403" pitchFamily="18" charset="0"/>
              </a:rPr>
              <a:t>Hoy es miercoles el 9 de septiembre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057400" y="1905000"/>
            <a:ext cx="73152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595959"/>
                </a:solidFill>
              </a:rPr>
              <a:t>Llena el </a:t>
            </a:r>
            <a:r>
              <a:rPr lang="en-US" altLang="en-US" sz="2800" dirty="0" err="1">
                <a:solidFill>
                  <a:srgbClr val="595959"/>
                </a:solidFill>
              </a:rPr>
              <a:t>espacio</a:t>
            </a:r>
            <a:r>
              <a:rPr lang="en-US" altLang="en-US" sz="2800" dirty="0">
                <a:solidFill>
                  <a:srgbClr val="595959"/>
                </a:solidFill>
              </a:rPr>
              <a:t> con la </a:t>
            </a:r>
            <a:r>
              <a:rPr lang="en-US" altLang="en-US" sz="2800" dirty="0" err="1">
                <a:solidFill>
                  <a:srgbClr val="595959"/>
                </a:solidFill>
              </a:rPr>
              <a:t>letra</a:t>
            </a:r>
            <a:r>
              <a:rPr lang="en-US" altLang="en-US" sz="2800" dirty="0">
                <a:solidFill>
                  <a:srgbClr val="595959"/>
                </a:solidFill>
              </a:rPr>
              <a:t> </a:t>
            </a:r>
            <a:r>
              <a:rPr lang="en-US" altLang="en-US" sz="2800" dirty="0" err="1">
                <a:solidFill>
                  <a:srgbClr val="595959"/>
                </a:solidFill>
              </a:rPr>
              <a:t>correcta</a:t>
            </a:r>
            <a:r>
              <a:rPr lang="en-US" altLang="en-US" sz="2800" dirty="0">
                <a:solidFill>
                  <a:srgbClr val="595959"/>
                </a:solidFill>
              </a:rPr>
              <a:t>:</a:t>
            </a:r>
            <a:r>
              <a:rPr lang="en-US" altLang="en-US" dirty="0" smtClean="0">
                <a:solidFill>
                  <a:srgbClr val="595959"/>
                </a:solidFill>
              </a:rPr>
              <a:t> </a:t>
            </a:r>
            <a:endParaRPr lang="en-US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__</a:t>
            </a:r>
            <a:r>
              <a:rPr lang="en-US" altLang="en-US" sz="2800" dirty="0" err="1">
                <a:solidFill>
                  <a:srgbClr val="595959"/>
                </a:solidFill>
              </a:rPr>
              <a:t>u__h</a:t>
            </a:r>
            <a:r>
              <a:rPr lang="en-US" altLang="en-US" sz="2800" dirty="0">
                <a:solidFill>
                  <a:srgbClr val="595959"/>
                </a:solidFill>
              </a:rPr>
              <a:t>__     g__</a:t>
            </a:r>
            <a:r>
              <a:rPr lang="en-US" altLang="en-US" sz="2800" dirty="0" err="1">
                <a:solidFill>
                  <a:srgbClr val="595959"/>
                </a:solidFill>
              </a:rPr>
              <a:t>st</a:t>
            </a:r>
            <a:r>
              <a:rPr lang="en-US" altLang="en-US" sz="2800" dirty="0">
                <a:solidFill>
                  <a:srgbClr val="595959"/>
                </a:solidFill>
              </a:rPr>
              <a:t>___.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 err="1">
                <a:solidFill>
                  <a:srgbClr val="595959"/>
                </a:solidFill>
              </a:rPr>
              <a:t>E__ca__ta__o</a:t>
            </a:r>
            <a:endParaRPr lang="en-US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 err="1">
                <a:solidFill>
                  <a:srgbClr val="595959"/>
                </a:solidFill>
              </a:rPr>
              <a:t>Es</a:t>
            </a:r>
            <a:r>
              <a:rPr lang="en-US" altLang="en-US" sz="2800" dirty="0">
                <a:solidFill>
                  <a:srgbClr val="595959"/>
                </a:solidFill>
              </a:rPr>
              <a:t> u__    __ __ace__.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__</a:t>
            </a:r>
            <a:r>
              <a:rPr lang="en-US" altLang="en-US" sz="2800" dirty="0" err="1">
                <a:solidFill>
                  <a:srgbClr val="595959"/>
                </a:solidFill>
              </a:rPr>
              <a:t>gu</a:t>
            </a:r>
            <a:r>
              <a:rPr lang="en-US" altLang="en-US" sz="2800" dirty="0">
                <a:solidFill>
                  <a:srgbClr val="595959"/>
                </a:solidFill>
              </a:rPr>
              <a:t>__l__e__</a:t>
            </a:r>
            <a:r>
              <a:rPr lang="en-US" altLang="en-US" sz="2800" dirty="0" err="1">
                <a:solidFill>
                  <a:srgbClr val="595959"/>
                </a:solidFill>
              </a:rPr>
              <a:t>te</a:t>
            </a:r>
            <a:endParaRPr lang="en-US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E__    __</a:t>
            </a:r>
            <a:r>
              <a:rPr lang="en-US" altLang="en-US" sz="2800" dirty="0" err="1">
                <a:solidFill>
                  <a:srgbClr val="595959"/>
                </a:solidFill>
              </a:rPr>
              <a:t>u__to</a:t>
            </a:r>
            <a:r>
              <a:rPr lang="en-US" altLang="en-US" sz="2800" dirty="0">
                <a:solidFill>
                  <a:srgbClr val="595959"/>
                </a:solidFill>
              </a:rPr>
              <a:t> </a:t>
            </a:r>
            <a:r>
              <a:rPr lang="en-US" altLang="en-US" sz="2800" dirty="0" err="1">
                <a:solidFill>
                  <a:srgbClr val="595959"/>
                </a:solidFill>
              </a:rPr>
              <a:t>es</a:t>
            </a:r>
            <a:r>
              <a:rPr lang="en-US" altLang="en-US" sz="2800" dirty="0">
                <a:solidFill>
                  <a:srgbClr val="595959"/>
                </a:solidFill>
              </a:rPr>
              <a:t> __í__.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__o so__ Andrés.  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5" t="15083" r="15817" b="22046"/>
          <a:stretch>
            <a:fillRect/>
          </a:stretch>
        </p:blipFill>
        <p:spPr bwMode="auto">
          <a:xfrm>
            <a:off x="6608764" y="4191000"/>
            <a:ext cx="40592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3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>
                <a:latin typeface="Rockwell" panose="02060603020205020403" pitchFamily="18" charset="0"/>
              </a:rPr>
              <a:t>Haz</a:t>
            </a:r>
            <a:r>
              <a:rPr lang="en-US" altLang="en-US" sz="2800" dirty="0">
                <a:latin typeface="Rockwell" panose="02060603020205020403" pitchFamily="18" charset="0"/>
              </a:rPr>
              <a:t> </a:t>
            </a:r>
            <a:r>
              <a:rPr lang="en-US" altLang="en-US" sz="2800" dirty="0" err="1" smtClean="0">
                <a:latin typeface="Rockwell" panose="02060603020205020403" pitchFamily="18" charset="0"/>
              </a:rPr>
              <a:t>Ahora</a:t>
            </a:r>
            <a:r>
              <a:rPr lang="en-US" altLang="en-US" sz="2800" dirty="0" smtClean="0">
                <a:latin typeface="Rockwell" panose="02060603020205020403" pitchFamily="18" charset="0"/>
              </a:rPr>
              <a:t> </a:t>
            </a:r>
            <a:r>
              <a:rPr lang="en-US" altLang="en-US" sz="2800" dirty="0">
                <a:latin typeface="Rockwell" panose="02060603020205020403" pitchFamily="18" charset="0"/>
              </a:rPr>
              <a:t>		Hoy </a:t>
            </a:r>
            <a:r>
              <a:rPr lang="en-US" altLang="en-US" sz="2800" dirty="0" err="1" smtClean="0">
                <a:latin typeface="Rockwell" panose="02060603020205020403" pitchFamily="18" charset="0"/>
              </a:rPr>
              <a:t>es</a:t>
            </a:r>
            <a:r>
              <a:rPr lang="en-US" altLang="en-US" sz="2800" dirty="0" smtClean="0">
                <a:latin typeface="Rockwell" panose="02060603020205020403" pitchFamily="18" charset="0"/>
              </a:rPr>
              <a:t> </a:t>
            </a:r>
            <a:r>
              <a:rPr lang="en-US" altLang="en-US" sz="2800" dirty="0" err="1" smtClean="0">
                <a:latin typeface="Rockwell" panose="02060603020205020403" pitchFamily="18" charset="0"/>
              </a:rPr>
              <a:t>jueves</a:t>
            </a:r>
            <a:r>
              <a:rPr lang="en-US" altLang="en-US" sz="2800" dirty="0" smtClean="0">
                <a:latin typeface="Rockwell" panose="02060603020205020403" pitchFamily="18" charset="0"/>
              </a:rPr>
              <a:t> </a:t>
            </a:r>
            <a:r>
              <a:rPr lang="en-US" altLang="en-US" sz="2800" dirty="0">
                <a:latin typeface="Rockwell" panose="02060603020205020403" pitchFamily="18" charset="0"/>
              </a:rPr>
              <a:t>el </a:t>
            </a:r>
            <a:r>
              <a:rPr lang="en-US" altLang="en-US" sz="2800" dirty="0" smtClean="0">
                <a:latin typeface="Rockwell" panose="02060603020205020403" pitchFamily="18" charset="0"/>
              </a:rPr>
              <a:t>10 </a:t>
            </a:r>
            <a:r>
              <a:rPr lang="en-US" altLang="en-US" sz="2800" dirty="0">
                <a:latin typeface="Rockwell" panose="02060603020205020403" pitchFamily="18" charset="0"/>
              </a:rPr>
              <a:t>de </a:t>
            </a:r>
            <a:r>
              <a:rPr lang="en-US" altLang="en-US" sz="2800" dirty="0" err="1" smtClean="0">
                <a:latin typeface="Rockwell" panose="02060603020205020403" pitchFamily="18" charset="0"/>
              </a:rPr>
              <a:t>septiembre</a:t>
            </a:r>
            <a:endParaRPr lang="en-US" altLang="en-US" sz="2800" dirty="0">
              <a:latin typeface="Rockwell" panose="02060603020205020403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295402" y="2649893"/>
            <a:ext cx="10125074" cy="34336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altLang="en-US" sz="3300" dirty="0"/>
              <a:t>Responde en español: 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_tradnl" altLang="en-US" sz="3300" dirty="0"/>
              <a:t>?Cómo te llamas? 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_tradnl" altLang="en-US" sz="3300" dirty="0"/>
              <a:t>Mucho gusto. 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_tradnl" altLang="en-US" sz="3300" dirty="0"/>
              <a:t>?Cómo estás?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_tradnl" altLang="en-US" sz="3300" dirty="0"/>
              <a:t>?Quién es ella?  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s-ES_tradnl" altLang="en-US" sz="3100" dirty="0"/>
          </a:p>
          <a:p>
            <a:pPr marL="0" indent="0">
              <a:lnSpc>
                <a:spcPct val="90000"/>
              </a:lnSpc>
              <a:buNone/>
            </a:pPr>
            <a:r>
              <a:rPr lang="es-ES_tradnl" altLang="en-US" sz="3300" dirty="0"/>
              <a:t>						</a:t>
            </a:r>
            <a:r>
              <a:rPr lang="es-ES_tradnl" altLang="en-US" sz="3300" dirty="0" smtClean="0"/>
              <a:t>											</a:t>
            </a:r>
            <a:r>
              <a:rPr lang="es-ES_tradnl" altLang="en-US" sz="2200" dirty="0" smtClean="0"/>
              <a:t>Bella </a:t>
            </a:r>
            <a:r>
              <a:rPr lang="es-ES_tradnl" altLang="en-US" sz="2200" dirty="0" err="1"/>
              <a:t>Thorne</a:t>
            </a:r>
            <a:endParaRPr lang="es-ES_tradnl" altLang="en-US" sz="2200" dirty="0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2649894"/>
            <a:ext cx="2886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6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PA" sz="3200" u="sng" dirty="0">
                <a:latin typeface="Rockwell" charset="0"/>
              </a:rPr>
              <a:t>Haz </a:t>
            </a:r>
            <a:r>
              <a:rPr lang="es-PA" sz="3200" u="sng" dirty="0" smtClean="0">
                <a:latin typeface="Rockwell" charset="0"/>
              </a:rPr>
              <a:t>Ahora </a:t>
            </a:r>
            <a:r>
              <a:rPr lang="es-PA" sz="3200" u="sng" dirty="0">
                <a:latin typeface="Rockwell" charset="0"/>
              </a:rPr>
              <a:t/>
            </a:r>
            <a:br>
              <a:rPr lang="es-PA" sz="3200" u="sng" dirty="0">
                <a:latin typeface="Rockwell" charset="0"/>
              </a:rPr>
            </a:br>
            <a:r>
              <a:rPr lang="es-PA" sz="3200" u="sng" dirty="0">
                <a:latin typeface="Rockwell" charset="0"/>
              </a:rPr>
              <a:t>Hoy es </a:t>
            </a:r>
            <a:r>
              <a:rPr lang="es-PA" sz="3200" u="sng" dirty="0" smtClean="0">
                <a:latin typeface="Rockwell" charset="0"/>
              </a:rPr>
              <a:t>viernes </a:t>
            </a:r>
            <a:r>
              <a:rPr lang="es-PA" sz="3200" u="sng" dirty="0">
                <a:latin typeface="Rockwell" charset="0"/>
              </a:rPr>
              <a:t>el </a:t>
            </a:r>
            <a:r>
              <a:rPr lang="es-PA" sz="3200" u="sng" dirty="0" smtClean="0">
                <a:latin typeface="Rockwell" charset="0"/>
              </a:rPr>
              <a:t>11 </a:t>
            </a:r>
            <a:r>
              <a:rPr lang="es-PA" sz="3200" u="sng" dirty="0">
                <a:latin typeface="Rockwell" charset="0"/>
              </a:rPr>
              <a:t>de septiembre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904876" y="2657719"/>
            <a:ext cx="3657600" cy="3097763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ES" altLang="en-US" sz="2800" dirty="0">
                <a:solidFill>
                  <a:srgbClr val="595959"/>
                </a:solidFill>
              </a:rPr>
              <a:t>Llena el espacio según el imagen</a:t>
            </a:r>
            <a:r>
              <a:rPr lang="es-ES" altLang="en-US" sz="2800" dirty="0" smtClean="0">
                <a:solidFill>
                  <a:srgbClr val="595959"/>
                </a:solidFill>
              </a:rPr>
              <a:t>:</a:t>
            </a:r>
            <a:endParaRPr lang="es-ES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ES" altLang="en-US" sz="2000" dirty="0">
                <a:solidFill>
                  <a:srgbClr val="595959"/>
                </a:solidFill>
              </a:rPr>
              <a:t>Estoy ______________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s-ES" altLang="en-US" sz="20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ES" altLang="en-US" sz="2000" dirty="0">
                <a:solidFill>
                  <a:srgbClr val="595959"/>
                </a:solidFill>
              </a:rPr>
              <a:t>Estoy ______________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s-ES" altLang="en-US" sz="20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ES" altLang="en-US" sz="2000" dirty="0">
                <a:solidFill>
                  <a:srgbClr val="595959"/>
                </a:solidFill>
              </a:rPr>
              <a:t>Estoy ______________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895975" y="2546869"/>
            <a:ext cx="4743450" cy="33194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      Estoy ______________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      Estoy ______________ 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       Estoy ______________</a:t>
            </a:r>
          </a:p>
          <a:p>
            <a:pPr indent="-274320">
              <a:spcAft>
                <a:spcPts val="0"/>
              </a:spcAft>
              <a:defRPr/>
            </a:pPr>
            <a:endParaRPr lang="en-US" sz="2000" dirty="0"/>
          </a:p>
        </p:txBody>
      </p:sp>
      <p:pic>
        <p:nvPicPr>
          <p:cNvPr id="81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58" y="4025782"/>
            <a:ext cx="766195" cy="79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t="8353" r="8992" b="21924"/>
          <a:stretch>
            <a:fillRect/>
          </a:stretch>
        </p:blipFill>
        <p:spPr bwMode="auto">
          <a:xfrm>
            <a:off x="4048853" y="2928137"/>
            <a:ext cx="1012956" cy="95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17" y="4957843"/>
            <a:ext cx="838967" cy="82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14" y="2870200"/>
            <a:ext cx="860298" cy="9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30" y="4982106"/>
            <a:ext cx="807050" cy="8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o.quizlet.com/unfgnRk9i0eKKyeUUD5Rdw_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17" y="3916996"/>
            <a:ext cx="874032" cy="8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684828"/>
            <a:ext cx="8915400" cy="1660525"/>
          </a:xfrm>
        </p:spPr>
        <p:txBody>
          <a:bodyPr/>
          <a:lstStyle/>
          <a:p>
            <a:pPr eaLnBrk="1" hangingPunct="1"/>
            <a:r>
              <a:rPr lang="es-PA" altLang="en-US" sz="3200" u="sng" dirty="0">
                <a:latin typeface="Rockwell" panose="02060603020205020403" pitchFamily="18" charset="0"/>
              </a:rPr>
              <a:t>Haz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Ahora </a:t>
            </a:r>
            <a:r>
              <a:rPr lang="es-PA" altLang="en-US" sz="3200" u="sng" dirty="0">
                <a:latin typeface="Rockwell" panose="02060603020205020403" pitchFamily="18" charset="0"/>
              </a:rPr>
              <a:t/>
            </a:r>
            <a:br>
              <a:rPr lang="es-PA" altLang="en-US" sz="3200" u="sng" dirty="0">
                <a:latin typeface="Rockwell" panose="02060603020205020403" pitchFamily="18" charset="0"/>
              </a:rPr>
            </a:br>
            <a:r>
              <a:rPr lang="es-PA" altLang="en-US" sz="3200" u="sng" dirty="0">
                <a:latin typeface="Rockwell" panose="02060603020205020403" pitchFamily="18" charset="0"/>
              </a:rPr>
              <a:t>Hoy es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lunes </a:t>
            </a:r>
            <a:r>
              <a:rPr lang="es-PA" altLang="en-US" sz="3200" u="sng" dirty="0">
                <a:latin typeface="Rockwell" panose="02060603020205020403" pitchFamily="18" charset="0"/>
              </a:rPr>
              <a:t>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14 </a:t>
            </a:r>
            <a:r>
              <a:rPr lang="es-PA" altLang="en-US" sz="3200" u="sng" dirty="0">
                <a:latin typeface="Rockwell" panose="02060603020205020403" pitchFamily="18" charset="0"/>
              </a:rPr>
              <a:t>de septiembre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231641" y="2090057"/>
            <a:ext cx="5377543" cy="4170784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595959"/>
                </a:solidFill>
              </a:rPr>
              <a:t>Escribe </a:t>
            </a:r>
            <a:r>
              <a:rPr lang="en-US" altLang="en-US" dirty="0" err="1" smtClean="0">
                <a:solidFill>
                  <a:srgbClr val="595959"/>
                </a:solidFill>
              </a:rPr>
              <a:t>las</a:t>
            </a:r>
            <a:r>
              <a:rPr lang="en-US" altLang="en-US" dirty="0" smtClean="0">
                <a:solidFill>
                  <a:srgbClr val="595959"/>
                </a:solidFill>
              </a:rPr>
              <a:t> </a:t>
            </a:r>
            <a:r>
              <a:rPr lang="en-US" altLang="en-US" dirty="0" err="1" smtClean="0">
                <a:solidFill>
                  <a:srgbClr val="595959"/>
                </a:solidFill>
              </a:rPr>
              <a:t>preguntas</a:t>
            </a:r>
            <a:r>
              <a:rPr lang="en-US" altLang="en-US" dirty="0" smtClean="0">
                <a:solidFill>
                  <a:srgbClr val="595959"/>
                </a:solidFill>
              </a:rPr>
              <a:t>: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 smtClean="0">
                <a:solidFill>
                  <a:srgbClr val="595959"/>
                </a:solidFill>
              </a:rPr>
              <a:t>P: ___________________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595959"/>
                </a:solidFill>
              </a:rPr>
              <a:t>        R: Me </a:t>
            </a:r>
            <a:r>
              <a:rPr lang="en-US" altLang="en-US" dirty="0" err="1" smtClean="0">
                <a:solidFill>
                  <a:srgbClr val="595959"/>
                </a:solidFill>
              </a:rPr>
              <a:t>llamo</a:t>
            </a:r>
            <a:r>
              <a:rPr lang="en-US" altLang="en-US" dirty="0" smtClean="0">
                <a:solidFill>
                  <a:srgbClr val="595959"/>
                </a:solidFill>
              </a:rPr>
              <a:t> Andrés.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595959"/>
                </a:solidFill>
              </a:rPr>
              <a:t>2.     P:___________________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rgbClr val="595959"/>
                </a:solidFill>
              </a:rPr>
              <a:t>     R: </a:t>
            </a:r>
            <a:r>
              <a:rPr lang="en-US" altLang="en-US" sz="2400" dirty="0" err="1">
                <a:solidFill>
                  <a:srgbClr val="595959"/>
                </a:solidFill>
              </a:rPr>
              <a:t>Igualmente</a:t>
            </a:r>
            <a:r>
              <a:rPr lang="en-US" altLang="en-US" sz="2400" dirty="0">
                <a:solidFill>
                  <a:srgbClr val="595959"/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dirty="0" smtClean="0">
                <a:solidFill>
                  <a:srgbClr val="595959"/>
                </a:solidFill>
              </a:rPr>
              <a:t>P: ___________________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595959"/>
                </a:solidFill>
              </a:rPr>
              <a:t>       R: </a:t>
            </a:r>
            <a:r>
              <a:rPr lang="en-US" altLang="en-US" dirty="0" err="1" smtClean="0">
                <a:solidFill>
                  <a:srgbClr val="595959"/>
                </a:solidFill>
              </a:rPr>
              <a:t>Estoy</a:t>
            </a:r>
            <a:r>
              <a:rPr lang="en-US" altLang="en-US" dirty="0" smtClean="0">
                <a:solidFill>
                  <a:srgbClr val="595959"/>
                </a:solidFill>
              </a:rPr>
              <a:t> </a:t>
            </a:r>
            <a:r>
              <a:rPr lang="en-US" altLang="en-US" dirty="0" err="1" smtClean="0">
                <a:solidFill>
                  <a:srgbClr val="595959"/>
                </a:solidFill>
              </a:rPr>
              <a:t>más</a:t>
            </a:r>
            <a:r>
              <a:rPr lang="en-US" altLang="en-US" dirty="0" smtClean="0">
                <a:solidFill>
                  <a:srgbClr val="595959"/>
                </a:solidFill>
              </a:rPr>
              <a:t> o </a:t>
            </a:r>
            <a:r>
              <a:rPr lang="en-US" altLang="en-US" dirty="0" err="1" smtClean="0">
                <a:solidFill>
                  <a:srgbClr val="595959"/>
                </a:solidFill>
              </a:rPr>
              <a:t>menos</a:t>
            </a:r>
            <a:r>
              <a:rPr lang="en-US" altLang="en-US" dirty="0" smtClean="0">
                <a:solidFill>
                  <a:srgbClr val="595959"/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 startAt="4"/>
            </a:pPr>
            <a:r>
              <a:rPr lang="en-US" altLang="en-US" dirty="0" smtClean="0">
                <a:solidFill>
                  <a:srgbClr val="595959"/>
                </a:solidFill>
              </a:rPr>
              <a:t>P: ___________________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dirty="0" smtClean="0">
                <a:solidFill>
                  <a:srgbClr val="595959"/>
                </a:solidFill>
              </a:rPr>
              <a:t>      R:  Ella se llama Catrina. </a:t>
            </a: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00649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1650" y="511175"/>
            <a:ext cx="8915400" cy="1660525"/>
          </a:xfrm>
        </p:spPr>
        <p:txBody>
          <a:bodyPr/>
          <a:lstStyle/>
          <a:p>
            <a:pPr eaLnBrk="1" hangingPunct="1"/>
            <a:r>
              <a:rPr lang="es-PA" altLang="en-US" sz="3200" u="sng" dirty="0">
                <a:latin typeface="Rockwell" panose="02060603020205020403" pitchFamily="18" charset="0"/>
              </a:rPr>
              <a:t>Haz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Ahora</a:t>
            </a:r>
            <a:r>
              <a:rPr lang="es-PA" altLang="en-US" sz="3200" u="sng" dirty="0">
                <a:latin typeface="Rockwell" panose="02060603020205020403" pitchFamily="18" charset="0"/>
              </a:rPr>
              <a:t/>
            </a:r>
            <a:br>
              <a:rPr lang="es-PA" altLang="en-US" sz="3200" u="sng" dirty="0">
                <a:latin typeface="Rockwell" panose="02060603020205020403" pitchFamily="18" charset="0"/>
              </a:rPr>
            </a:br>
            <a:r>
              <a:rPr lang="es-PA" altLang="en-US" sz="3200" u="sng" dirty="0">
                <a:latin typeface="Rockwell" panose="02060603020205020403" pitchFamily="18" charset="0"/>
              </a:rPr>
              <a:t>Hoy es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martes </a:t>
            </a:r>
            <a:r>
              <a:rPr lang="es-PA" altLang="en-US" sz="3200" u="sng" dirty="0">
                <a:latin typeface="Rockwell" panose="02060603020205020403" pitchFamily="18" charset="0"/>
              </a:rPr>
              <a:t>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15 </a:t>
            </a:r>
            <a:r>
              <a:rPr lang="es-PA" altLang="en-US" sz="3200" u="sng" dirty="0">
                <a:latin typeface="Rockwell" panose="02060603020205020403" pitchFamily="18" charset="0"/>
              </a:rPr>
              <a:t>de septiembre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85868" y="1905001"/>
            <a:ext cx="6314524" cy="403549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2800" dirty="0">
                <a:solidFill>
                  <a:srgbClr val="595959"/>
                </a:solidFill>
              </a:rPr>
              <a:t>Llena el </a:t>
            </a:r>
            <a:r>
              <a:rPr lang="en-US" altLang="en-US" sz="2800" dirty="0" err="1">
                <a:solidFill>
                  <a:srgbClr val="595959"/>
                </a:solidFill>
              </a:rPr>
              <a:t>espacio</a:t>
            </a:r>
            <a:r>
              <a:rPr lang="en-US" altLang="en-US" sz="2800" dirty="0">
                <a:solidFill>
                  <a:srgbClr val="595959"/>
                </a:solidFill>
              </a:rPr>
              <a:t> con la palabra </a:t>
            </a:r>
            <a:r>
              <a:rPr lang="en-US" altLang="en-US" sz="2800" dirty="0" err="1">
                <a:solidFill>
                  <a:srgbClr val="595959"/>
                </a:solidFill>
              </a:rPr>
              <a:t>correcta</a:t>
            </a:r>
            <a:r>
              <a:rPr lang="en-US" altLang="en-US" sz="2800" dirty="0">
                <a:solidFill>
                  <a:srgbClr val="595959"/>
                </a:solidFill>
              </a:rPr>
              <a:t>:</a:t>
            </a:r>
            <a:r>
              <a:rPr lang="en-US" altLang="en-US" dirty="0" smtClean="0">
                <a:solidFill>
                  <a:srgbClr val="595959"/>
                </a:solidFill>
              </a:rPr>
              <a:t> </a:t>
            </a:r>
            <a:endParaRPr lang="en-US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Buenos ___________.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________ </a:t>
            </a:r>
            <a:r>
              <a:rPr lang="en-US" altLang="en-US" sz="2800" dirty="0" err="1">
                <a:solidFill>
                  <a:srgbClr val="595959"/>
                </a:solidFill>
              </a:rPr>
              <a:t>mañana</a:t>
            </a:r>
            <a:r>
              <a:rPr lang="en-US" altLang="en-US" sz="2800" dirty="0">
                <a:solidFill>
                  <a:srgbClr val="595959"/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 err="1">
                <a:solidFill>
                  <a:srgbClr val="595959"/>
                </a:solidFill>
              </a:rPr>
              <a:t>Que</a:t>
            </a:r>
            <a:r>
              <a:rPr lang="en-US" altLang="en-US" sz="2800" dirty="0">
                <a:solidFill>
                  <a:srgbClr val="595959"/>
                </a:solidFill>
              </a:rPr>
              <a:t> ________ un </a:t>
            </a:r>
            <a:r>
              <a:rPr lang="en-US" altLang="en-US" sz="2800" dirty="0" err="1">
                <a:solidFill>
                  <a:srgbClr val="595959"/>
                </a:solidFill>
              </a:rPr>
              <a:t>buen</a:t>
            </a:r>
            <a:r>
              <a:rPr lang="en-US" altLang="en-US" sz="2800" dirty="0">
                <a:solidFill>
                  <a:srgbClr val="595959"/>
                </a:solidFill>
              </a:rPr>
              <a:t> </a:t>
            </a:r>
            <a:r>
              <a:rPr lang="en-US" altLang="en-US" sz="2800" dirty="0" err="1">
                <a:solidFill>
                  <a:srgbClr val="595959"/>
                </a:solidFill>
              </a:rPr>
              <a:t>día</a:t>
            </a:r>
            <a:r>
              <a:rPr lang="en-US" altLang="en-US" sz="2800" dirty="0">
                <a:solidFill>
                  <a:srgbClr val="595959"/>
                </a:solidFill>
              </a:rPr>
              <a:t>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?</a:t>
            </a:r>
            <a:r>
              <a:rPr lang="en-US" altLang="en-US" sz="2800" dirty="0" err="1">
                <a:solidFill>
                  <a:srgbClr val="595959"/>
                </a:solidFill>
              </a:rPr>
              <a:t>Cómo</a:t>
            </a:r>
            <a:r>
              <a:rPr lang="en-US" altLang="en-US" sz="2800" dirty="0">
                <a:solidFill>
                  <a:srgbClr val="595959"/>
                </a:solidFill>
              </a:rPr>
              <a:t> ____ llamas?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___________ </a:t>
            </a:r>
            <a:r>
              <a:rPr lang="en-US" altLang="en-US" sz="2800" dirty="0" err="1">
                <a:solidFill>
                  <a:srgbClr val="595959"/>
                </a:solidFill>
              </a:rPr>
              <a:t>tardes</a:t>
            </a:r>
            <a:r>
              <a:rPr lang="en-US" altLang="en-US" sz="2800" dirty="0">
                <a:solidFill>
                  <a:srgbClr val="595959"/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Me ________ </a:t>
            </a:r>
            <a:r>
              <a:rPr lang="en-US" altLang="en-US" sz="2800" dirty="0" smtClean="0">
                <a:solidFill>
                  <a:srgbClr val="595959"/>
                </a:solidFill>
              </a:rPr>
              <a:t>Amelia. </a:t>
            </a:r>
            <a:endParaRPr lang="en-US" altLang="en-US" sz="2800" dirty="0">
              <a:solidFill>
                <a:srgbClr val="595959"/>
              </a:solidFill>
            </a:endParaRPr>
          </a:p>
        </p:txBody>
      </p:sp>
      <p:pic>
        <p:nvPicPr>
          <p:cNvPr id="102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38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2481911"/>
            <a:ext cx="24384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977754"/>
            <a:ext cx="8686800" cy="70643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PA" sz="3600" dirty="0">
                <a:latin typeface="Rockwell" charset="0"/>
              </a:rPr>
              <a:t>Haz </a:t>
            </a:r>
            <a:r>
              <a:rPr lang="es-PA" sz="3600" dirty="0" smtClean="0">
                <a:latin typeface="Rockwell" charset="0"/>
              </a:rPr>
              <a:t>Ahora  </a:t>
            </a:r>
            <a:r>
              <a:rPr lang="es-PA" sz="3600" dirty="0">
                <a:latin typeface="Rockwell" charset="0"/>
              </a:rPr>
              <a:t/>
            </a:r>
            <a:br>
              <a:rPr lang="es-PA" sz="3600" dirty="0">
                <a:latin typeface="Rockwell" charset="0"/>
              </a:rPr>
            </a:br>
            <a:r>
              <a:rPr lang="es-PA" sz="3600" dirty="0">
                <a:latin typeface="Rockwell" charset="0"/>
              </a:rPr>
              <a:t> Hoy es </a:t>
            </a:r>
            <a:r>
              <a:rPr lang="es-PA" sz="3600" dirty="0" smtClean="0">
                <a:latin typeface="Rockwell" charset="0"/>
              </a:rPr>
              <a:t>miércoles, </a:t>
            </a:r>
            <a:r>
              <a:rPr lang="es-PA" sz="3600" dirty="0">
                <a:latin typeface="Rockwell" charset="0"/>
              </a:rPr>
              <a:t>el </a:t>
            </a:r>
            <a:r>
              <a:rPr lang="es-PA" sz="3600" dirty="0" smtClean="0">
                <a:latin typeface="Rockwell" charset="0"/>
              </a:rPr>
              <a:t>16 </a:t>
            </a:r>
            <a:r>
              <a:rPr lang="es-PA" sz="3600" dirty="0">
                <a:latin typeface="Rockwell" charset="0"/>
              </a:rPr>
              <a:t>de </a:t>
            </a:r>
            <a:r>
              <a:rPr lang="es-PA" sz="3600" dirty="0" smtClean="0">
                <a:latin typeface="Rockwell" charset="0"/>
              </a:rPr>
              <a:t>septiembre</a:t>
            </a:r>
            <a:endParaRPr lang="es-PA" sz="3600" dirty="0">
              <a:latin typeface="Rockwell" charset="0"/>
            </a:endParaRPr>
          </a:p>
        </p:txBody>
      </p:sp>
      <p:sp>
        <p:nvSpPr>
          <p:cNvPr id="1126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1950098"/>
            <a:ext cx="9144000" cy="3810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PA" altLang="en-US" sz="2800" dirty="0">
                <a:solidFill>
                  <a:srgbClr val="595959"/>
                </a:solidFill>
              </a:rPr>
              <a:t>Traduzca: </a:t>
            </a:r>
            <a:r>
              <a:rPr lang="es-PA" altLang="en-US" dirty="0" smtClean="0">
                <a:solidFill>
                  <a:srgbClr val="595959"/>
                </a:solidFill>
              </a:rPr>
              <a:t>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Please come in! I’m Chris. What’s your name?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Nice to meet you </a:t>
            </a:r>
            <a:r>
              <a:rPr lang="en-US" altLang="en-US" sz="2800" dirty="0" err="1">
                <a:solidFill>
                  <a:srgbClr val="595959"/>
                </a:solidFill>
              </a:rPr>
              <a:t>Pilar</a:t>
            </a:r>
            <a:r>
              <a:rPr lang="en-US" altLang="en-US" sz="2800" dirty="0">
                <a:solidFill>
                  <a:srgbClr val="595959"/>
                </a:solidFill>
              </a:rPr>
              <a:t>. See you later!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The pleasure is mine! Have a good day!  </a:t>
            </a:r>
            <a:endParaRPr lang="es-PA" altLang="en-US" sz="2800" dirty="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I’m ok, thanks. How are you? (informal)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 dirty="0">
                <a:solidFill>
                  <a:srgbClr val="595959"/>
                </a:solidFill>
              </a:rPr>
              <a:t>I’m confused. Who is he? </a:t>
            </a:r>
          </a:p>
        </p:txBody>
      </p:sp>
    </p:spTree>
    <p:extLst>
      <p:ext uri="{BB962C8B-B14F-4D97-AF65-F5344CB8AC3E}">
        <p14:creationId xmlns:p14="http://schemas.microsoft.com/office/powerpoint/2010/main" val="38273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815975"/>
            <a:ext cx="8686800" cy="1241425"/>
          </a:xfrm>
        </p:spPr>
        <p:txBody>
          <a:bodyPr/>
          <a:lstStyle/>
          <a:p>
            <a:pPr eaLnBrk="1" hangingPunct="1"/>
            <a:r>
              <a:rPr lang="es-PA" altLang="en-US" sz="3200" dirty="0">
                <a:latin typeface="Rockwell" panose="02060603020205020403" pitchFamily="18" charset="0"/>
              </a:rPr>
              <a:t>Haz </a:t>
            </a:r>
            <a:r>
              <a:rPr lang="es-PA" altLang="en-US" sz="3200" dirty="0" smtClean="0">
                <a:latin typeface="Rockwell" panose="02060603020205020403" pitchFamily="18" charset="0"/>
              </a:rPr>
              <a:t>Ahora  </a:t>
            </a:r>
            <a:r>
              <a:rPr lang="es-PA" altLang="en-US" sz="3200" dirty="0">
                <a:latin typeface="Rockwell" panose="02060603020205020403" pitchFamily="18" charset="0"/>
              </a:rPr>
              <a:t/>
            </a:r>
            <a:br>
              <a:rPr lang="es-PA" altLang="en-US" sz="3200" dirty="0">
                <a:latin typeface="Rockwell" panose="02060603020205020403" pitchFamily="18" charset="0"/>
              </a:rPr>
            </a:br>
            <a:r>
              <a:rPr lang="es-PA" altLang="en-US" sz="3200" dirty="0">
                <a:latin typeface="Rockwell" panose="02060603020205020403" pitchFamily="18" charset="0"/>
              </a:rPr>
              <a:t> Hoy es jueves, el </a:t>
            </a:r>
            <a:r>
              <a:rPr lang="es-PA" altLang="en-US" sz="3200" dirty="0" smtClean="0">
                <a:latin typeface="Rockwell" panose="02060603020205020403" pitchFamily="18" charset="0"/>
              </a:rPr>
              <a:t>17 </a:t>
            </a:r>
            <a:r>
              <a:rPr lang="es-PA" altLang="en-US" sz="3200" dirty="0">
                <a:latin typeface="Rockwell" panose="02060603020205020403" pitchFamily="18" charset="0"/>
              </a:rPr>
              <a:t>de </a:t>
            </a:r>
            <a:r>
              <a:rPr lang="es-PA" altLang="en-US" sz="3200" dirty="0" smtClean="0">
                <a:latin typeface="Rockwell" panose="02060603020205020403" pitchFamily="18" charset="0"/>
              </a:rPr>
              <a:t>septiembre</a:t>
            </a:r>
            <a:endParaRPr lang="es-PA" altLang="en-US" sz="3200" dirty="0">
              <a:latin typeface="Rockwell" panose="02060603020205020403" pitchFamily="18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0" y="2667000"/>
            <a:ext cx="9144000" cy="3810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s-PA" altLang="en-US" sz="2800">
                <a:solidFill>
                  <a:srgbClr val="595959"/>
                </a:solidFill>
              </a:rPr>
              <a:t>What do you say in Spanish if: </a:t>
            </a:r>
            <a:r>
              <a:rPr lang="es-PA" altLang="en-US" smtClean="0">
                <a:solidFill>
                  <a:srgbClr val="595959"/>
                </a:solidFill>
              </a:rPr>
              <a:t> </a:t>
            </a:r>
            <a:endParaRPr lang="es-PA" altLang="en-US" sz="280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solidFill>
                  <a:srgbClr val="595959"/>
                </a:solidFill>
              </a:rPr>
              <a:t>It is your friend’s birthday </a:t>
            </a:r>
            <a:endParaRPr lang="es-PA" altLang="en-US" sz="280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solidFill>
                  <a:srgbClr val="595959"/>
                </a:solidFill>
              </a:rPr>
              <a:t>Your sister won the race.  </a:t>
            </a:r>
            <a:endParaRPr lang="es-PA" altLang="en-US" sz="2800">
              <a:solidFill>
                <a:srgbClr val="595959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solidFill>
                  <a:srgbClr val="595959"/>
                </a:solidFill>
              </a:rPr>
              <a:t>You are not interested in the class today.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solidFill>
                  <a:srgbClr val="595959"/>
                </a:solidFill>
              </a:rPr>
              <a:t>Someone says, “Nice to meet you!”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>
                <a:solidFill>
                  <a:srgbClr val="595959"/>
                </a:solidFill>
              </a:rPr>
              <a:t>You are saying goodbye to your teacher. </a:t>
            </a:r>
          </a:p>
        </p:txBody>
      </p:sp>
      <p:pic>
        <p:nvPicPr>
          <p:cNvPr id="5122" name="Picture 2" descr="http://m.memegen.com/wgyj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180" y="3973285"/>
            <a:ext cx="3253009" cy="20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6" y="2640563"/>
            <a:ext cx="406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75927" y="733555"/>
            <a:ext cx="8686800" cy="1241425"/>
          </a:xfrm>
        </p:spPr>
        <p:txBody>
          <a:bodyPr/>
          <a:lstStyle/>
          <a:p>
            <a:pPr algn="ctr" eaLnBrk="1" hangingPunct="1"/>
            <a:r>
              <a:rPr lang="es-PA" altLang="en-US" sz="3200" u="sng" dirty="0">
                <a:latin typeface="Rockwell" panose="02060603020205020403" pitchFamily="18" charset="0"/>
              </a:rPr>
              <a:t>Haz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Ahora</a:t>
            </a:r>
            <a:r>
              <a:rPr lang="es-PA" altLang="en-US" sz="3200" u="sng" dirty="0">
                <a:latin typeface="Rockwell" panose="02060603020205020403" pitchFamily="18" charset="0"/>
              </a:rPr>
              <a:t/>
            </a:r>
            <a:br>
              <a:rPr lang="es-PA" altLang="en-US" sz="3200" u="sng" dirty="0">
                <a:latin typeface="Rockwell" panose="02060603020205020403" pitchFamily="18" charset="0"/>
              </a:rPr>
            </a:br>
            <a:r>
              <a:rPr lang="es-PA" altLang="en-US" sz="3200" u="sng" dirty="0">
                <a:latin typeface="Rockwell" panose="02060603020205020403" pitchFamily="18" charset="0"/>
              </a:rPr>
              <a:t>Hoy es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viernes</a:t>
            </a:r>
            <a:r>
              <a:rPr lang="es-PA" altLang="en-US" sz="3200" u="sng" dirty="0">
                <a:latin typeface="Rockwell" panose="02060603020205020403" pitchFamily="18" charset="0"/>
              </a:rPr>
              <a:t>, el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18 </a:t>
            </a:r>
            <a:r>
              <a:rPr lang="es-PA" altLang="en-US" sz="3200" u="sng" dirty="0">
                <a:latin typeface="Rockwell" panose="02060603020205020403" pitchFamily="18" charset="0"/>
              </a:rPr>
              <a:t>de </a:t>
            </a:r>
            <a:r>
              <a:rPr lang="es-PA" altLang="en-US" sz="3200" u="sng" dirty="0" smtClean="0">
                <a:latin typeface="Rockwell" panose="02060603020205020403" pitchFamily="18" charset="0"/>
              </a:rPr>
              <a:t>septiembre</a:t>
            </a:r>
            <a:endParaRPr lang="es-PA" altLang="en-US" sz="3200" u="sng" dirty="0">
              <a:latin typeface="Rockwell" panose="02060603020205020403" pitchFamily="18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384041" y="1974980"/>
            <a:ext cx="8319796" cy="3567404"/>
          </a:xfrm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Llena el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espacio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con la palabra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correcta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Feliz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______________</a:t>
            </a:r>
            <a:endParaRPr lang="es-P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PA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___________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__________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________________</a:t>
            </a:r>
          </a:p>
          <a:p>
            <a:pPr marL="609600" indent="-609600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suerte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421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Garamond</vt:lpstr>
      <vt:lpstr>Rockwell</vt:lpstr>
      <vt:lpstr>Wingdings</vt:lpstr>
      <vt:lpstr>Organic</vt:lpstr>
      <vt:lpstr>Haz Ahora</vt:lpstr>
      <vt:lpstr>Haz Ahora Hoy es miercoles el 9 de septiembre</vt:lpstr>
      <vt:lpstr>Haz Ahora   Hoy es jueves el 10 de septiembre</vt:lpstr>
      <vt:lpstr>Haz Ahora  Hoy es viernes el 11 de septiembre</vt:lpstr>
      <vt:lpstr>Haz Ahora  Hoy es lunes el 14 de septiembre</vt:lpstr>
      <vt:lpstr>Haz Ahora Hoy es martes el 15 de septiembre</vt:lpstr>
      <vt:lpstr>Haz Ahora    Hoy es miércoles, el 16 de septiembre</vt:lpstr>
      <vt:lpstr>Haz Ahora    Hoy es jueves, el 17 de septiembre</vt:lpstr>
      <vt:lpstr>Haz Ahora Hoy es viernes, el 18 de septiembre</vt:lpstr>
      <vt:lpstr>  Haz Ahora Hoy es lunes, el 21 de septiembre</vt:lpstr>
      <vt:lpstr>Haz Ahora    Hoy es martes, el 22 de septiembre</vt:lpstr>
      <vt:lpstr>Haz Ahora   Hoy es miercoles, el 23 de septiembre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 Ahora</dc:title>
  <dc:creator>Maeghan McCormick</dc:creator>
  <cp:lastModifiedBy>Maeghan McCormick</cp:lastModifiedBy>
  <cp:revision>5</cp:revision>
  <dcterms:created xsi:type="dcterms:W3CDTF">2015-09-10T03:46:50Z</dcterms:created>
  <dcterms:modified xsi:type="dcterms:W3CDTF">2015-09-10T04:29:34Z</dcterms:modified>
</cp:coreProperties>
</file>