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9" r:id="rId4"/>
    <p:sldId id="261" r:id="rId5"/>
    <p:sldId id="266" r:id="rId6"/>
    <p:sldId id="265" r:id="rId7"/>
    <p:sldId id="264" r:id="rId8"/>
    <p:sldId id="267" r:id="rId9"/>
    <p:sldId id="258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3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9/9/2015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Imperativo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66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144000" cy="5562600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s-ES" sz="2800" dirty="0"/>
              <a:t>Contesten con el imperativo informal afirmativo. </a:t>
            </a:r>
          </a:p>
          <a:p>
            <a:pPr marL="0" indent="0">
              <a:buNone/>
              <a:defRPr/>
            </a:pPr>
            <a:r>
              <a:rPr lang="es-ES" sz="2800" dirty="0"/>
              <a:t>Usa objetos en su respuesta: 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¿Debo lavar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los cuchillos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? 	Sí, láva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los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¿Debo pelar las naranjas?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¿Debo abrir la lata?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¿Debo leer la receta?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¿Debo picar el ajo?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¿Debo rallar el queso?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¿Debo revolver los huevos?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0"/>
            <a:ext cx="856932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s-PA" sz="2800" dirty="0" smtClean="0"/>
              <a:t>Haz ahora</a:t>
            </a:r>
            <a:r>
              <a:rPr lang="es-PA" sz="2800" dirty="0"/>
              <a:t/>
            </a:r>
            <a:br>
              <a:rPr lang="es-PA" sz="2800" dirty="0"/>
            </a:br>
            <a:r>
              <a:rPr lang="es-PA" sz="2800" dirty="0"/>
              <a:t>Hoy es lunes </a:t>
            </a:r>
            <a:r>
              <a:rPr lang="es-PA" sz="2800" dirty="0" smtClean="0"/>
              <a:t>el 14 de septiembre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35891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46" y="-3266"/>
            <a:ext cx="9148354" cy="686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45772" y="838200"/>
            <a:ext cx="91440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s-ES" sz="2800" b="1" dirty="0">
                <a:solidFill>
                  <a:srgbClr val="7030A0"/>
                </a:solidFill>
              </a:rPr>
              <a:t>Ellos no lo hicieron.   Contesta con el imperativo formal.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Ellos no rebanaron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 pan</a:t>
            </a: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s-ES" sz="24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Pues, rebáne</a:t>
            </a:r>
            <a:r>
              <a:rPr lang="es-E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</a:t>
            </a:r>
            <a:r>
              <a:rPr lang="es-ES" sz="24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usted. 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b="1" dirty="0">
                <a:solidFill>
                  <a:srgbClr val="7030A0"/>
                </a:solidFill>
                <a:cs typeface="Calibri" pitchFamily="34" charset="0"/>
              </a:rPr>
              <a:t>Ellos no hirvieron la sopa.  </a:t>
            </a:r>
            <a:endParaRPr lang="es-ES" sz="24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b="1" dirty="0">
                <a:solidFill>
                  <a:srgbClr val="7030A0"/>
                </a:solidFill>
                <a:latin typeface="Calibri"/>
                <a:cs typeface="Calibri" pitchFamily="34" charset="0"/>
              </a:rPr>
              <a:t>Ellos no frieron los huevos.  </a:t>
            </a:r>
            <a:endParaRPr lang="es-ES" sz="24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b="1" dirty="0">
                <a:solidFill>
                  <a:srgbClr val="7030A0"/>
                </a:solidFill>
                <a:cs typeface="Calibri" pitchFamily="34" charset="0"/>
              </a:rPr>
              <a:t>Ellos no taparon la ollas.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b="1" dirty="0">
                <a:solidFill>
                  <a:srgbClr val="7030A0"/>
                </a:solidFill>
                <a:cs typeface="Calibri" pitchFamily="34" charset="0"/>
              </a:rPr>
              <a:t>Ellos no añadieron azúcar.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b="1" dirty="0">
                <a:solidFill>
                  <a:srgbClr val="7030A0"/>
                </a:solidFill>
                <a:cs typeface="Calibri" pitchFamily="34" charset="0"/>
              </a:rPr>
              <a:t>Ellos no pusieron el pollo en el horno.  </a:t>
            </a: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0"/>
            <a:ext cx="856932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s-PA" sz="2800" b="1" dirty="0" smtClean="0">
                <a:solidFill>
                  <a:srgbClr val="7030A0"/>
                </a:solidFill>
              </a:rPr>
              <a:t>Haz ahora</a:t>
            </a:r>
            <a:r>
              <a:rPr lang="es-PA" sz="2800" b="1" dirty="0">
                <a:solidFill>
                  <a:srgbClr val="7030A0"/>
                </a:solidFill>
              </a:rPr>
              <a:t/>
            </a:r>
            <a:br>
              <a:rPr lang="es-PA" sz="2800" b="1" dirty="0">
                <a:solidFill>
                  <a:srgbClr val="7030A0"/>
                </a:solidFill>
              </a:rPr>
            </a:br>
            <a:r>
              <a:rPr lang="es-PA" sz="2800" b="1" dirty="0">
                <a:solidFill>
                  <a:srgbClr val="7030A0"/>
                </a:solidFill>
              </a:rPr>
              <a:t>Hoy es </a:t>
            </a:r>
            <a:r>
              <a:rPr lang="es-PA" sz="2800" b="1" dirty="0" smtClean="0">
                <a:solidFill>
                  <a:srgbClr val="7030A0"/>
                </a:solidFill>
              </a:rPr>
              <a:t>martes</a:t>
            </a:r>
            <a:r>
              <a:rPr lang="es-PA" sz="2800" b="1" dirty="0" smtClean="0">
                <a:solidFill>
                  <a:srgbClr val="7030A0"/>
                </a:solidFill>
              </a:rPr>
              <a:t> </a:t>
            </a:r>
            <a:r>
              <a:rPr lang="es-PA" sz="2800" b="1" dirty="0">
                <a:solidFill>
                  <a:srgbClr val="7030A0"/>
                </a:solidFill>
              </a:rPr>
              <a:t>el </a:t>
            </a:r>
            <a:r>
              <a:rPr lang="es-PA" sz="2800" b="1" dirty="0" smtClean="0">
                <a:solidFill>
                  <a:srgbClr val="7030A0"/>
                </a:solidFill>
              </a:rPr>
              <a:t>15 </a:t>
            </a:r>
            <a:r>
              <a:rPr lang="es-PA" sz="2800" b="1" dirty="0">
                <a:solidFill>
                  <a:srgbClr val="7030A0"/>
                </a:solidFill>
              </a:rPr>
              <a:t>de </a:t>
            </a:r>
            <a:r>
              <a:rPr lang="es-PA" sz="2800" b="1" dirty="0" smtClean="0">
                <a:solidFill>
                  <a:srgbClr val="7030A0"/>
                </a:solidFill>
              </a:rPr>
              <a:t>septiembre</a:t>
            </a:r>
            <a:endParaRPr lang="es-PA" sz="2800" b="1" dirty="0">
              <a:solidFill>
                <a:srgbClr val="7030A0"/>
              </a:solidFill>
            </a:endParaRPr>
          </a:p>
        </p:txBody>
      </p:sp>
      <p:sp>
        <p:nvSpPr>
          <p:cNvPr id="2" name="AutoShape 2" descr="http://cdn.hdwallpaperspics.com/uploads/2012/12/background-wallpaper-spring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cdn.hdwallpaperspics.com/uploads/2012/12/background-wallpaper-spring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144000" cy="556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ES" sz="2800" dirty="0"/>
              <a:t>Contesten con el imperativo: 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Quiero viajar a España.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cs typeface="Calibri" pitchFamily="34" charset="0"/>
              </a:rPr>
              <a:t>Quiero comer una paella. 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latin typeface="Calibri"/>
                <a:cs typeface="Calibri" pitchFamily="34" charset="0"/>
              </a:rPr>
              <a:t>Quiero vivir con una familia española. 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cs typeface="Calibri" pitchFamily="34" charset="0"/>
              </a:rPr>
              <a:t>Quiero pasar un mes en Madrid. 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0"/>
            <a:ext cx="856932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s-PA" sz="2800" dirty="0" smtClean="0"/>
              <a:t>Haz ahora</a:t>
            </a:r>
            <a:r>
              <a:rPr lang="es-PA" sz="2800" dirty="0"/>
              <a:t/>
            </a:r>
            <a:br>
              <a:rPr lang="es-PA" sz="2800" dirty="0"/>
            </a:br>
            <a:r>
              <a:rPr lang="es-PA" sz="2800" dirty="0"/>
              <a:t>Hoy </a:t>
            </a:r>
            <a:r>
              <a:rPr lang="es-PA" sz="2800" dirty="0" smtClean="0"/>
              <a:t>es martes el primero de septiembre 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25761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144000" cy="556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ES" sz="2800" dirty="0"/>
              <a:t>Contesten con el imperativo: 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¿Debo aceptar la carta?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cs typeface="Calibri" pitchFamily="34" charset="0"/>
              </a:rPr>
              <a:t>¿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Debo abrir la puerta?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latin typeface="Calibri"/>
                <a:cs typeface="Calibri" pitchFamily="34" charset="0"/>
              </a:rPr>
              <a:t>¿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Debo leer el periódico? 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cs typeface="Calibri" pitchFamily="34" charset="0"/>
              </a:rPr>
              <a:t>¿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Debo escribir el ensayo en ingles?  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0"/>
            <a:ext cx="856932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s-PA" sz="2800" dirty="0" smtClean="0"/>
              <a:t>Haz ahora</a:t>
            </a:r>
            <a:r>
              <a:rPr lang="es-PA" sz="2800" dirty="0"/>
              <a:t/>
            </a:r>
            <a:br>
              <a:rPr lang="es-PA" sz="2800" dirty="0"/>
            </a:br>
            <a:r>
              <a:rPr lang="es-PA" sz="2800" dirty="0"/>
              <a:t>Hoy es </a:t>
            </a:r>
            <a:r>
              <a:rPr lang="es-PA" sz="2800" dirty="0" err="1" smtClean="0"/>
              <a:t>miercoles</a:t>
            </a:r>
            <a:r>
              <a:rPr lang="es-PA" sz="2800" dirty="0" smtClean="0"/>
              <a:t> </a:t>
            </a:r>
            <a:r>
              <a:rPr lang="es-PA" sz="2800" dirty="0"/>
              <a:t>el 2</a:t>
            </a:r>
            <a:r>
              <a:rPr lang="es-PA" sz="2800" dirty="0" smtClean="0"/>
              <a:t> </a:t>
            </a:r>
            <a:r>
              <a:rPr lang="es-PA" sz="2800" dirty="0"/>
              <a:t>de </a:t>
            </a:r>
            <a:r>
              <a:rPr lang="es-PA" sz="2800" dirty="0" smtClean="0"/>
              <a:t>agosto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1994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13114" y="1981200"/>
            <a:ext cx="9144000" cy="4267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ES" sz="2800" dirty="0"/>
              <a:t>Contesten con el imperativo (informal): 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Quiero hacer las compras. 	</a:t>
            </a:r>
            <a:r>
              <a:rPr lang="es-ES" sz="2400" b="1" i="1" dirty="0">
                <a:solidFill>
                  <a:srgbClr val="FF0000"/>
                </a:solidFill>
                <a:latin typeface="Calibri"/>
                <a:cs typeface="Calibri" pitchFamily="34" charset="0"/>
              </a:rPr>
              <a:t>¡</a:t>
            </a:r>
            <a:r>
              <a:rPr lang="es-E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Haz las compras!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cs typeface="Calibri" pitchFamily="34" charset="0"/>
              </a:rPr>
              <a:t>Quiero salir ahora. 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latin typeface="Calibri"/>
                <a:cs typeface="Calibri" pitchFamily="34" charset="0"/>
              </a:rPr>
              <a:t>Quiero ir al mercado de Santa Tecla. 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cs typeface="Calibri" pitchFamily="34" charset="0"/>
              </a:rPr>
              <a:t>Quiero poner mis compras en esta bolsa.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dirty="0">
                <a:cs typeface="Calibri" pitchFamily="34" charset="0"/>
              </a:rPr>
              <a:t>Quiero ir de pie.  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0"/>
            <a:ext cx="856932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s-PA" sz="2800" dirty="0"/>
              <a:t>Para Empezar #6</a:t>
            </a:r>
            <a:br>
              <a:rPr lang="es-PA" sz="2800" dirty="0"/>
            </a:br>
            <a:r>
              <a:rPr lang="es-PA" sz="2800" dirty="0"/>
              <a:t>Hoy es jueves el 21 de febrero</a:t>
            </a:r>
          </a:p>
        </p:txBody>
      </p:sp>
    </p:spTree>
    <p:extLst>
      <p:ext uri="{BB962C8B-B14F-4D97-AF65-F5344CB8AC3E}">
        <p14:creationId xmlns:p14="http://schemas.microsoft.com/office/powerpoint/2010/main" val="3798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46" y="-3266"/>
            <a:ext cx="9148354" cy="686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45772" y="838200"/>
            <a:ext cx="9144000" cy="6019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sz="2800" b="1" dirty="0">
                <a:solidFill>
                  <a:srgbClr val="7030A0"/>
                </a:solidFill>
              </a:rPr>
              <a:t>Según el infinitivo, escribe la forma del indicativo indicado: </a:t>
            </a:r>
          </a:p>
          <a:p>
            <a:pPr marL="0" indent="0">
              <a:buNone/>
              <a:defRPr/>
            </a:pPr>
            <a:endParaRPr lang="es-ES" sz="24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Informal afirmativo:			Formal afirmativo		</a:t>
            </a: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1. HACER ________			7. PONER __________ </a:t>
            </a: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2. BAILAR________			8. MANDAR __________</a:t>
            </a: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3. LEVANTARSE    ________		9. SALIR ____________</a:t>
            </a:r>
          </a:p>
          <a:p>
            <a:pPr marL="0" indent="0">
              <a:buNone/>
              <a:defRPr/>
            </a:pPr>
            <a:endParaRPr lang="es-ES" sz="24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Informal negativo: 			Formal negativo</a:t>
            </a: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4. DECIR ___________		10. TOMAR ___________</a:t>
            </a: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5. IR ___________			11. LEER ___________</a:t>
            </a: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6. NADAR     ___________		12. DAR _____________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5772" y="0"/>
            <a:ext cx="10646227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s-PA" sz="2800" b="1" dirty="0" smtClean="0">
                <a:solidFill>
                  <a:srgbClr val="7030A0"/>
                </a:solidFill>
              </a:rPr>
              <a:t>Haz ahora 	</a:t>
            </a:r>
            <a:br>
              <a:rPr lang="es-PA" sz="2800" b="1" dirty="0" smtClean="0">
                <a:solidFill>
                  <a:srgbClr val="7030A0"/>
                </a:solidFill>
              </a:rPr>
            </a:br>
            <a:r>
              <a:rPr lang="es-PA" sz="2800" b="1" dirty="0" smtClean="0">
                <a:solidFill>
                  <a:srgbClr val="7030A0"/>
                </a:solidFill>
              </a:rPr>
              <a:t>Hoy es viernes (gracias a dios) el 4 de septiembre</a:t>
            </a:r>
            <a:endParaRPr lang="es-PA" sz="2800" b="1" dirty="0">
              <a:solidFill>
                <a:srgbClr val="7030A0"/>
              </a:solidFill>
            </a:endParaRPr>
          </a:p>
        </p:txBody>
      </p:sp>
      <p:sp>
        <p:nvSpPr>
          <p:cNvPr id="2" name="AutoShape 2" descr="http://cdn.hdwallpaperspics.com/uploads/2012/12/background-wallpaper-spring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cdn.hdwallpaperspics.com/uploads/2012/12/background-wallpaper-spring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46" y="-3266"/>
            <a:ext cx="9148354" cy="686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45772" y="838200"/>
            <a:ext cx="9144000" cy="6019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sz="2800" b="1" dirty="0">
                <a:solidFill>
                  <a:srgbClr val="7030A0"/>
                </a:solidFill>
              </a:rPr>
              <a:t>Según el infinitivo, escribe la forma del </a:t>
            </a:r>
            <a:r>
              <a:rPr lang="es-ES" sz="2800" b="1" dirty="0" smtClean="0">
                <a:solidFill>
                  <a:srgbClr val="7030A0"/>
                </a:solidFill>
              </a:rPr>
              <a:t>imperativo </a:t>
            </a:r>
            <a:r>
              <a:rPr lang="es-ES" sz="2800" b="1" dirty="0">
                <a:solidFill>
                  <a:srgbClr val="7030A0"/>
                </a:solidFill>
              </a:rPr>
              <a:t>indicado: </a:t>
            </a:r>
          </a:p>
          <a:p>
            <a:pPr marL="0" indent="0">
              <a:buNone/>
              <a:defRPr/>
            </a:pPr>
            <a:endParaRPr lang="es-ES" sz="24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Informal afirmativo:		Formal afirmativo			 </a:t>
            </a: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1. Hablar ________		7. Hablar __________ </a:t>
            </a: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2. Comer ________		8. Comer __________</a:t>
            </a: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3. Vivir	    ________		9. Vivir ____________</a:t>
            </a:r>
          </a:p>
          <a:p>
            <a:pPr marL="0" indent="0">
              <a:buNone/>
              <a:defRPr/>
            </a:pPr>
            <a:endParaRPr lang="es-ES" sz="24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Informal negativo: 		Formal negativo</a:t>
            </a: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4. Hablar ___________	10. Hablar ___________</a:t>
            </a: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5. Comer ___________	11. Comer ___________</a:t>
            </a: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6. Vivir     ___________	12. Vivir _____________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0"/>
            <a:ext cx="856932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s-PA" sz="2800" b="1" dirty="0" smtClean="0">
                <a:solidFill>
                  <a:srgbClr val="7030A0"/>
                </a:solidFill>
              </a:rPr>
              <a:t>Haz ahora Hoy </a:t>
            </a:r>
            <a:r>
              <a:rPr lang="es-PA" sz="2800" b="1" dirty="0">
                <a:solidFill>
                  <a:srgbClr val="7030A0"/>
                </a:solidFill>
              </a:rPr>
              <a:t>es </a:t>
            </a:r>
            <a:r>
              <a:rPr lang="es-PA" sz="2800" b="1" dirty="0" smtClean="0">
                <a:solidFill>
                  <a:srgbClr val="7030A0"/>
                </a:solidFill>
              </a:rPr>
              <a:t>martes </a:t>
            </a:r>
            <a:r>
              <a:rPr lang="es-PA" sz="2800" b="1" dirty="0">
                <a:solidFill>
                  <a:srgbClr val="7030A0"/>
                </a:solidFill>
              </a:rPr>
              <a:t>el </a:t>
            </a:r>
            <a:r>
              <a:rPr lang="es-PA" sz="2800" b="1" dirty="0" smtClean="0">
                <a:solidFill>
                  <a:srgbClr val="7030A0"/>
                </a:solidFill>
              </a:rPr>
              <a:t>8 </a:t>
            </a:r>
            <a:r>
              <a:rPr lang="es-PA" sz="2800" b="1" dirty="0">
                <a:solidFill>
                  <a:srgbClr val="7030A0"/>
                </a:solidFill>
              </a:rPr>
              <a:t>de </a:t>
            </a:r>
            <a:r>
              <a:rPr lang="es-PA" sz="2800" b="1" dirty="0" smtClean="0">
                <a:solidFill>
                  <a:srgbClr val="7030A0"/>
                </a:solidFill>
              </a:rPr>
              <a:t>septiembre</a:t>
            </a:r>
            <a:endParaRPr lang="es-PA" sz="2800" b="1" dirty="0">
              <a:solidFill>
                <a:srgbClr val="7030A0"/>
              </a:solidFill>
            </a:endParaRPr>
          </a:p>
        </p:txBody>
      </p:sp>
      <p:sp>
        <p:nvSpPr>
          <p:cNvPr id="2" name="AutoShape 2" descr="http://cdn.hdwallpaperspics.com/uploads/2012/12/background-wallpaper-spring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cdn.hdwallpaperspics.com/uploads/2012/12/background-wallpaper-spring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46" y="-3266"/>
            <a:ext cx="9148354" cy="686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45772" y="838200"/>
            <a:ext cx="9144000" cy="4876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sz="2800" b="1" dirty="0">
                <a:solidFill>
                  <a:srgbClr val="7030A0"/>
                </a:solidFill>
              </a:rPr>
              <a:t>Cambia la forma del verbo al imperativo informal.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Hablaba   </a:t>
            </a:r>
            <a:r>
              <a:rPr lang="es-ES" sz="2400" b="1" dirty="0">
                <a:solidFill>
                  <a:srgbClr val="7030A0"/>
                </a:solidFill>
                <a:latin typeface="Calibri"/>
                <a:cs typeface="Calibri" pitchFamily="34" charset="0"/>
              </a:rPr>
              <a:t>͢   </a:t>
            </a: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Calibri"/>
                <a:cs typeface="Calibri" pitchFamily="34" charset="0"/>
              </a:rPr>
              <a:t>¡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Habla!</a:t>
            </a:r>
            <a:r>
              <a:rPr lang="es-E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b="1" dirty="0">
                <a:solidFill>
                  <a:srgbClr val="7030A0"/>
                </a:solidFill>
                <a:cs typeface="Calibri" pitchFamily="34" charset="0"/>
              </a:rPr>
              <a:t>pierdes </a:t>
            </a: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400" b="1" dirty="0">
                <a:solidFill>
                  <a:srgbClr val="7030A0"/>
                </a:solidFill>
                <a:cs typeface="Calibri" pitchFamily="34" charset="0"/>
              </a:rPr>
              <a:t>͢  </a:t>
            </a:r>
            <a:endParaRPr lang="es-ES" sz="24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b="1" dirty="0">
                <a:solidFill>
                  <a:srgbClr val="7030A0"/>
                </a:solidFill>
                <a:latin typeface="Calibri"/>
                <a:cs typeface="Calibri" pitchFamily="34" charset="0"/>
              </a:rPr>
              <a:t>Paso  </a:t>
            </a: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400" b="1" dirty="0">
                <a:solidFill>
                  <a:srgbClr val="7030A0"/>
                </a:solidFill>
                <a:cs typeface="Calibri" pitchFamily="34" charset="0"/>
              </a:rPr>
              <a:t>͢  </a:t>
            </a:r>
            <a:endParaRPr lang="es-ES" sz="24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b="1" dirty="0">
                <a:solidFill>
                  <a:srgbClr val="7030A0"/>
                </a:solidFill>
                <a:cs typeface="Calibri" pitchFamily="34" charset="0"/>
              </a:rPr>
              <a:t>Caminaré </a:t>
            </a: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400" b="1" dirty="0">
                <a:solidFill>
                  <a:srgbClr val="7030A0"/>
                </a:solidFill>
                <a:cs typeface="Calibri" pitchFamily="34" charset="0"/>
              </a:rPr>
              <a:t>͢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b="1" dirty="0">
                <a:solidFill>
                  <a:srgbClr val="7030A0"/>
                </a:solidFill>
                <a:cs typeface="Calibri" pitchFamily="34" charset="0"/>
              </a:rPr>
              <a:t>Bailaste </a:t>
            </a: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400" b="1" dirty="0">
                <a:solidFill>
                  <a:srgbClr val="7030A0"/>
                </a:solidFill>
                <a:cs typeface="Calibri" pitchFamily="34" charset="0"/>
              </a:rPr>
              <a:t>͢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s-ES" sz="2400" b="1" dirty="0">
                <a:solidFill>
                  <a:srgbClr val="7030A0"/>
                </a:solidFill>
                <a:cs typeface="Calibri" pitchFamily="34" charset="0"/>
              </a:rPr>
              <a:t>Comemos  </a:t>
            </a: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400" b="1" dirty="0">
                <a:solidFill>
                  <a:srgbClr val="7030A0"/>
                </a:solidFill>
                <a:cs typeface="Calibri" pitchFamily="34" charset="0"/>
              </a:rPr>
              <a:t>͢ </a:t>
            </a:r>
            <a:r>
              <a:rPr lang="es-E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0"/>
            <a:ext cx="856932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s-PA" sz="2800" b="1" dirty="0" smtClean="0">
                <a:solidFill>
                  <a:srgbClr val="7030A0"/>
                </a:solidFill>
              </a:rPr>
              <a:t>Haz ahora </a:t>
            </a:r>
            <a:r>
              <a:rPr lang="es-PA" sz="2800" b="1" dirty="0">
                <a:solidFill>
                  <a:srgbClr val="7030A0"/>
                </a:solidFill>
              </a:rPr>
              <a:t/>
            </a:r>
            <a:br>
              <a:rPr lang="es-PA" sz="2800" b="1" dirty="0">
                <a:solidFill>
                  <a:srgbClr val="7030A0"/>
                </a:solidFill>
              </a:rPr>
            </a:br>
            <a:r>
              <a:rPr lang="es-PA" sz="2800" b="1" dirty="0">
                <a:solidFill>
                  <a:srgbClr val="7030A0"/>
                </a:solidFill>
              </a:rPr>
              <a:t>Hoy es </a:t>
            </a:r>
            <a:r>
              <a:rPr lang="es-PA" sz="2800" b="1" dirty="0" smtClean="0">
                <a:solidFill>
                  <a:srgbClr val="7030A0"/>
                </a:solidFill>
              </a:rPr>
              <a:t>miércoles el </a:t>
            </a:r>
            <a:r>
              <a:rPr lang="es-PA" sz="2800" b="1" dirty="0">
                <a:solidFill>
                  <a:srgbClr val="7030A0"/>
                </a:solidFill>
              </a:rPr>
              <a:t>9</a:t>
            </a:r>
            <a:r>
              <a:rPr lang="es-PA" sz="2800" b="1" dirty="0" smtClean="0">
                <a:solidFill>
                  <a:srgbClr val="7030A0"/>
                </a:solidFill>
              </a:rPr>
              <a:t> </a:t>
            </a:r>
            <a:r>
              <a:rPr lang="es-PA" sz="2800" b="1" dirty="0">
                <a:solidFill>
                  <a:srgbClr val="7030A0"/>
                </a:solidFill>
              </a:rPr>
              <a:t>de </a:t>
            </a:r>
            <a:r>
              <a:rPr lang="es-PA" sz="2800" b="1" dirty="0" smtClean="0">
                <a:solidFill>
                  <a:srgbClr val="7030A0"/>
                </a:solidFill>
              </a:rPr>
              <a:t>septiembre</a:t>
            </a:r>
            <a:endParaRPr lang="es-PA" sz="2800" b="1" dirty="0">
              <a:solidFill>
                <a:srgbClr val="7030A0"/>
              </a:solidFill>
            </a:endParaRPr>
          </a:p>
        </p:txBody>
      </p:sp>
      <p:sp>
        <p:nvSpPr>
          <p:cNvPr id="2" name="AutoShape 2" descr="http://cdn.hdwallpaperspics.com/uploads/2012/12/background-wallpaper-spring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cdn.hdwallpaperspics.com/uploads/2012/12/background-wallpaper-spring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46" y="-3266"/>
            <a:ext cx="9148354" cy="686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08234" y="1981200"/>
            <a:ext cx="91440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2800" b="1" dirty="0"/>
              <a:t>Choose </a:t>
            </a:r>
            <a:r>
              <a:rPr lang="es-ES_tradnl" sz="2800" b="1" dirty="0" err="1"/>
              <a:t>the</a:t>
            </a:r>
            <a:r>
              <a:rPr lang="es-ES_tradnl" sz="2800" b="1" dirty="0"/>
              <a:t> </a:t>
            </a:r>
            <a:r>
              <a:rPr lang="es-ES_tradnl" sz="2800" b="1" dirty="0" err="1"/>
              <a:t>correct</a:t>
            </a:r>
            <a:r>
              <a:rPr lang="es-ES_tradnl" sz="2800" b="1" dirty="0"/>
              <a:t> </a:t>
            </a:r>
            <a:r>
              <a:rPr lang="es-ES_tradnl" sz="2800" b="1" dirty="0" err="1"/>
              <a:t>command</a:t>
            </a:r>
            <a:r>
              <a:rPr lang="es-ES_tradnl" sz="2800" b="1" dirty="0"/>
              <a:t> </a:t>
            </a:r>
            <a:r>
              <a:rPr lang="es-ES_tradnl" sz="2800" b="1" dirty="0" err="1"/>
              <a:t>form</a:t>
            </a:r>
            <a:r>
              <a:rPr lang="es-ES_tradnl" sz="2800" b="1" dirty="0"/>
              <a:t> . </a:t>
            </a:r>
            <a:endParaRPr lang="es-ES_tradnl" sz="2800" dirty="0"/>
          </a:p>
          <a:p>
            <a:pPr marL="0" indent="0">
              <a:buNone/>
            </a:pPr>
            <a:r>
              <a:rPr lang="es-ES_tradnl" sz="2800" dirty="0"/>
              <a:t>1. _________</a:t>
            </a:r>
            <a:r>
              <a:rPr lang="es-ES_tradnl" sz="2800" i="1" dirty="0"/>
              <a:t>(Practiquen, Practican) ustedes los movimientos. </a:t>
            </a:r>
          </a:p>
          <a:p>
            <a:pPr marL="0" indent="0">
              <a:buNone/>
            </a:pPr>
            <a:r>
              <a:rPr lang="es-ES_tradnl" sz="2800" dirty="0"/>
              <a:t>2. ________  </a:t>
            </a:r>
            <a:r>
              <a:rPr lang="es-ES_tradnl" sz="2800" i="1" dirty="0"/>
              <a:t>(Jugamos, Juega) tú conmigo.</a:t>
            </a:r>
            <a:br>
              <a:rPr lang="es-ES_tradnl" sz="2800" i="1" dirty="0"/>
            </a:br>
            <a:r>
              <a:rPr lang="es-ES_tradnl" sz="2800" dirty="0"/>
              <a:t>3. _________</a:t>
            </a:r>
            <a:r>
              <a:rPr lang="es-ES_tradnl" sz="2800" i="1" dirty="0"/>
              <a:t>(No juzgas, No juzgues) tú a nadie.</a:t>
            </a:r>
            <a:br>
              <a:rPr lang="es-ES_tradnl" sz="2800" i="1" dirty="0"/>
            </a:br>
            <a:r>
              <a:rPr lang="es-ES_tradnl" sz="2800" dirty="0"/>
              <a:t>4. ________ </a:t>
            </a:r>
            <a:r>
              <a:rPr lang="es-ES_tradnl" sz="2800" i="1" dirty="0"/>
              <a:t>(No castiga, No castigue) usted a su hijo. </a:t>
            </a:r>
            <a:endParaRPr lang="es-ES_tradnl" sz="2800" dirty="0"/>
          </a:p>
          <a:p>
            <a:pPr marL="0" indent="0">
              <a:buNone/>
            </a:pPr>
            <a:r>
              <a:rPr lang="es-ES_tradnl" sz="2800" dirty="0"/>
              <a:t>5. ________ </a:t>
            </a:r>
            <a:r>
              <a:rPr lang="es-ES_tradnl" sz="2800" i="1" dirty="0"/>
              <a:t>(Goza, Gocen) ustedes la vida.</a:t>
            </a:r>
            <a:br>
              <a:rPr lang="es-ES_tradnl" sz="2800" i="1" dirty="0"/>
            </a:br>
            <a:r>
              <a:rPr lang="es-ES_tradnl" sz="2800" dirty="0"/>
              <a:t>6. ________ </a:t>
            </a:r>
            <a:r>
              <a:rPr lang="es-ES_tradnl" sz="2800" i="1" dirty="0"/>
              <a:t>(</a:t>
            </a:r>
            <a:r>
              <a:rPr lang="es-ES_tradnl" sz="2400" i="1" dirty="0"/>
              <a:t>No tropieza, No tropiecen) ustedes con los juguetes. </a:t>
            </a:r>
          </a:p>
          <a:p>
            <a:pPr marL="0" indent="0">
              <a:buNone/>
            </a:pPr>
            <a:r>
              <a:rPr lang="es-ES_tradnl" sz="2800" dirty="0"/>
              <a:t>7. ________</a:t>
            </a:r>
            <a:r>
              <a:rPr lang="es-ES_tradnl" sz="2800" i="1" dirty="0"/>
              <a:t>(Entregue, Entrega) usted los documentos.</a:t>
            </a:r>
            <a:br>
              <a:rPr lang="es-ES_tradnl" sz="2800" i="1" dirty="0"/>
            </a:br>
            <a:r>
              <a:rPr lang="es-ES_tradnl" sz="2800" dirty="0"/>
              <a:t>8. ________</a:t>
            </a:r>
            <a:r>
              <a:rPr lang="es-ES_tradnl" sz="2800" i="1" dirty="0"/>
              <a:t>(Paga, Pague) tú la cuenta. </a:t>
            </a:r>
            <a:endParaRPr lang="es-ES_tradnl" sz="2800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0"/>
            <a:ext cx="856932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s-PA" sz="2800" b="1" dirty="0" smtClean="0">
                <a:solidFill>
                  <a:srgbClr val="7030A0"/>
                </a:solidFill>
              </a:rPr>
              <a:t>Haz ahora Hoy </a:t>
            </a:r>
            <a:r>
              <a:rPr lang="es-PA" sz="2800" b="1" dirty="0">
                <a:solidFill>
                  <a:srgbClr val="7030A0"/>
                </a:solidFill>
              </a:rPr>
              <a:t>es </a:t>
            </a:r>
            <a:r>
              <a:rPr lang="es-PA" sz="2800" b="1" dirty="0" smtClean="0">
                <a:solidFill>
                  <a:srgbClr val="7030A0"/>
                </a:solidFill>
              </a:rPr>
              <a:t>jueves </a:t>
            </a:r>
            <a:r>
              <a:rPr lang="es-PA" sz="2800" b="1" dirty="0">
                <a:solidFill>
                  <a:srgbClr val="7030A0"/>
                </a:solidFill>
              </a:rPr>
              <a:t>el </a:t>
            </a:r>
            <a:r>
              <a:rPr lang="es-PA" sz="2800" b="1" dirty="0" smtClean="0">
                <a:solidFill>
                  <a:srgbClr val="7030A0"/>
                </a:solidFill>
              </a:rPr>
              <a:t>10 de septiembre </a:t>
            </a:r>
            <a:endParaRPr lang="es-PA" sz="2800" b="1" dirty="0">
              <a:solidFill>
                <a:srgbClr val="7030A0"/>
              </a:solidFill>
            </a:endParaRPr>
          </a:p>
        </p:txBody>
      </p:sp>
      <p:sp>
        <p:nvSpPr>
          <p:cNvPr id="2" name="AutoShape 2" descr="http://cdn.hdwallpaperspics.com/uploads/2012/12/background-wallpaper-spring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cdn.hdwallpaperspics.com/uploads/2012/12/background-wallpaper-spring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1440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Conteste usando mandatos informales (afirmativos y negativos) </a:t>
            </a:r>
          </a:p>
          <a:p>
            <a:pPr marL="0" indent="0">
              <a:buNone/>
              <a:defRPr/>
            </a:pP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1. Luisa, ¡__________ahora mismo! (levantarse)  ¡No _________más!(dormir) </a:t>
            </a:r>
          </a:p>
          <a:p>
            <a:pPr marL="0" indent="0">
              <a:buNone/>
              <a:defRPr/>
            </a:pP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2. Rogelio, ¡_______a la biblioteca! (irse) ¡No _______ en tu cuarto! (quedarse)</a:t>
            </a:r>
          </a:p>
          <a:p>
            <a:pPr marL="0" indent="0">
              <a:buNone/>
              <a:defRPr/>
            </a:pP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3. Juan, ¡_________en las vacaciones!(divertirse) ¡No________ por el trabajo! 					                   (preocuparse) </a:t>
            </a:r>
          </a:p>
          <a:p>
            <a:pPr marL="0" indent="0">
              <a:buNone/>
              <a:defRPr/>
            </a:pP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4. Julio, ¡_________una ganga! (buscar) ¡No ___________demasiado! (pagar) </a:t>
            </a:r>
          </a:p>
          <a:p>
            <a:pPr marL="0" indent="0">
              <a:buNone/>
              <a:defRPr/>
            </a:pP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5. Paco, ¡________aquí conmigo! (sentarse)  No ¡_________todavía! (salir) </a:t>
            </a:r>
          </a:p>
          <a:p>
            <a:pPr marL="0" indent="0">
              <a:buNone/>
              <a:defRPr/>
            </a:pP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6. Manolo, ¡_________la verdad! (decir)        No ¡___________ más! (mentir) 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0"/>
            <a:ext cx="856932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s-PA" sz="2800" dirty="0" smtClean="0"/>
              <a:t>Haz Ahora </a:t>
            </a:r>
            <a:r>
              <a:rPr lang="es-PA" sz="2800" dirty="0"/>
              <a:t/>
            </a:r>
            <a:br>
              <a:rPr lang="es-PA" sz="2800" dirty="0"/>
            </a:br>
            <a:r>
              <a:rPr lang="es-PA" sz="2800" dirty="0"/>
              <a:t>Hoy es </a:t>
            </a:r>
            <a:r>
              <a:rPr lang="es-PA" sz="2800" dirty="0" smtClean="0"/>
              <a:t>viernes el 11 de septiembre 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19128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263</TotalTime>
  <Words>331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Rockwell</vt:lpstr>
      <vt:lpstr>Rockwell Condensed</vt:lpstr>
      <vt:lpstr>Wingdings</vt:lpstr>
      <vt:lpstr>Wood Type</vt:lpstr>
      <vt:lpstr>El Modo Imperativo</vt:lpstr>
      <vt:lpstr>Haz ahora Hoy es martes el primero de septiembre </vt:lpstr>
      <vt:lpstr>Haz ahora Hoy es miercoles el 2 de agosto</vt:lpstr>
      <vt:lpstr>Para Empezar #6 Hoy es jueves el 21 de febrero</vt:lpstr>
      <vt:lpstr>Haz ahora   Hoy es viernes (gracias a dios) el 4 de septiembre</vt:lpstr>
      <vt:lpstr>Haz ahora Hoy es martes el 8 de septiembre</vt:lpstr>
      <vt:lpstr>Haz ahora  Hoy es miércoles el 9 de septiembre</vt:lpstr>
      <vt:lpstr>Haz ahora Hoy es jueves el 10 de septiembre </vt:lpstr>
      <vt:lpstr>Haz Ahora  Hoy es viernes el 11 de septiembre </vt:lpstr>
      <vt:lpstr>Haz ahora Hoy es lunes el 14 de septiembre</vt:lpstr>
      <vt:lpstr>Haz ahora Hoy es martes el 15 de septiembre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Modo Imperativo</dc:title>
  <dc:creator>Maeghan McCormick</dc:creator>
  <cp:lastModifiedBy>Maeghan McCormick</cp:lastModifiedBy>
  <cp:revision>12</cp:revision>
  <dcterms:created xsi:type="dcterms:W3CDTF">2015-08-31T05:11:53Z</dcterms:created>
  <dcterms:modified xsi:type="dcterms:W3CDTF">2015-09-10T04:46:47Z</dcterms:modified>
</cp:coreProperties>
</file>